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66" r:id="rId5"/>
    <p:sldId id="258" r:id="rId6"/>
    <p:sldId id="267" r:id="rId7"/>
    <p:sldId id="259" r:id="rId8"/>
    <p:sldId id="268" r:id="rId9"/>
    <p:sldId id="260" r:id="rId10"/>
    <p:sldId id="261" r:id="rId11"/>
    <p:sldId id="270" r:id="rId12"/>
    <p:sldId id="262" r:id="rId13"/>
    <p:sldId id="263" r:id="rId14"/>
    <p:sldId id="271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698840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99922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59313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3422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3540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4866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54724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86533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356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2677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01155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E1BD1-74DC-48C9-98EB-C8A48B5259CB}" type="datetimeFigureOut">
              <a:rPr lang="en-GB" smtClean="0"/>
              <a:pPr/>
              <a:t>08/06/2026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42EFFB-0634-4B81-A43E-800FB25DF02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27467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404664"/>
            <a:ext cx="835292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sz="2400" b="1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Renewable </a:t>
            </a:r>
            <a:r>
              <a:rPr lang="en-GB" sz="2800" b="1" dirty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Energy </a:t>
            </a:r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Technology</a:t>
            </a:r>
          </a:p>
          <a:p>
            <a:pPr algn="ctr"/>
            <a:endParaRPr lang="en-GB" sz="2400" b="1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endParaRPr lang="en-GB" sz="2400" b="1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en-GB" sz="2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By</a:t>
            </a:r>
          </a:p>
          <a:p>
            <a:pPr algn="ctr"/>
            <a:endParaRPr lang="en-GB" sz="2400" b="1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endParaRPr lang="en-GB" sz="2400" b="1" dirty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endParaRPr lang="en-GB" sz="2400" b="1" dirty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en-GB" sz="2400" b="1" dirty="0" err="1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Dr.</a:t>
            </a:r>
            <a:r>
              <a:rPr lang="en-GB" sz="2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b="1" dirty="0" err="1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Afolabi</a:t>
            </a:r>
            <a:r>
              <a:rPr lang="en-GB" sz="2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b="1" dirty="0" err="1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Kayode</a:t>
            </a:r>
            <a:r>
              <a:rPr lang="en-GB" sz="24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b="1" dirty="0" err="1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Ojo</a:t>
            </a:r>
            <a:endParaRPr lang="en-GB" sz="2400" b="1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en-GB" sz="2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Department of Science Education</a:t>
            </a:r>
          </a:p>
          <a:p>
            <a:pPr algn="ctr"/>
            <a:r>
              <a:rPr lang="en-GB" sz="2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University of Ilorin, </a:t>
            </a:r>
            <a:r>
              <a:rPr lang="en-GB" sz="2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Ilorin, Nigeria</a:t>
            </a:r>
            <a:endParaRPr lang="en-GB" sz="2400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en-GB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afolabi.ko@unilorin.edu.ng </a:t>
            </a:r>
            <a:endParaRPr lang="en-GB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</a:endParaRPr>
          </a:p>
          <a:p>
            <a:pPr algn="ctr"/>
            <a:r>
              <a:rPr lang="en-GB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Phone</a:t>
            </a:r>
            <a:r>
              <a:rPr lang="en-GB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</a:rPr>
              <a:t>:08036307433</a:t>
            </a:r>
            <a:endParaRPr lang="en-GB" dirty="0">
              <a:solidFill>
                <a:srgbClr val="FF000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16632"/>
            <a:ext cx="1331640" cy="15249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24401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404664"/>
            <a:ext cx="835292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Renewable Energy Technology (RET)</a:t>
            </a:r>
            <a:r>
              <a:rPr lang="en-GB" sz="2800" dirty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 </a:t>
            </a:r>
            <a:endParaRPr lang="en-GB" sz="2800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This refers </a:t>
            </a:r>
            <a:r>
              <a:rPr lang="en-GB" sz="2400" dirty="0">
                <a:latin typeface="Verdana" pitchFamily="34" charset="0"/>
                <a:ea typeface="Verdana" pitchFamily="34" charset="0"/>
              </a:rPr>
              <a:t>to the multidisciplinary engineering systems, devices, and materials designed to capture, convert, store, and distribute energy derived from naturally recurring, rapidly replenishing environmental flows.</a:t>
            </a:r>
          </a:p>
        </p:txBody>
      </p:sp>
    </p:spTree>
    <p:extLst>
      <p:ext uri="{BB962C8B-B14F-4D97-AF65-F5344CB8AC3E}">
        <p14:creationId xmlns="" xmlns:p14="http://schemas.microsoft.com/office/powerpoint/2010/main" val="16968718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8856984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Types of Renewable Energy Technology </a:t>
            </a:r>
          </a:p>
          <a:p>
            <a:pPr lvl="0"/>
            <a:endParaRPr lang="en-GB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marL="457200" lvl="0" indent="-457200" algn="just">
              <a:lnSpc>
                <a:spcPct val="200000"/>
              </a:lnSpc>
              <a:buAutoNum type="arabicPeriod"/>
            </a:pPr>
            <a:r>
              <a:rPr lang="en-GB" sz="2400" b="1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</a:rPr>
              <a:t>Solar </a:t>
            </a:r>
            <a:r>
              <a:rPr lang="en-GB" sz="24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</a:rPr>
              <a:t>Energy: </a:t>
            </a:r>
            <a:r>
              <a:rPr lang="en-GB" sz="2400" dirty="0">
                <a:latin typeface="Verdana" pitchFamily="34" charset="0"/>
                <a:ea typeface="Verdana" pitchFamily="34" charset="0"/>
              </a:rPr>
              <a:t>Energy captured from the sun’s electromagnetic radiation. </a:t>
            </a:r>
            <a:endParaRPr lang="en-GB" sz="2400" dirty="0" smtClean="0">
              <a:latin typeface="Verdana" pitchFamily="34" charset="0"/>
              <a:ea typeface="Verdana" pitchFamily="34" charset="0"/>
            </a:endParaRPr>
          </a:p>
          <a:p>
            <a:pPr marL="457200" lvl="0" indent="-457200" algn="just">
              <a:buAutoNum type="arabicPeriod"/>
            </a:pPr>
            <a:endParaRPr lang="en-GB" sz="2400" dirty="0">
              <a:latin typeface="Verdana" pitchFamily="34" charset="0"/>
              <a:ea typeface="Verdana" pitchFamily="34" charset="0"/>
            </a:endParaRPr>
          </a:p>
          <a:p>
            <a:pPr marL="457200" lvl="0" indent="-457200" algn="just">
              <a:buAutoNum type="arabicPeriod"/>
            </a:pPr>
            <a:endParaRPr lang="en-GB" sz="2400" dirty="0" smtClean="0">
              <a:latin typeface="Verdana" pitchFamily="34" charset="0"/>
              <a:ea typeface="Verdana" pitchFamily="34" charset="0"/>
            </a:endParaRPr>
          </a:p>
          <a:p>
            <a:pPr marL="457200" lvl="0" indent="-457200" algn="just">
              <a:buAutoNum type="arabicPeriod"/>
            </a:pPr>
            <a:endParaRPr lang="en-GB" sz="2400" dirty="0">
              <a:latin typeface="Verdana" pitchFamily="34" charset="0"/>
              <a:ea typeface="Verdana" pitchFamily="34" charset="0"/>
            </a:endParaRPr>
          </a:p>
          <a:p>
            <a:pPr lvl="0" algn="just"/>
            <a:endParaRPr lang="en-GB" sz="2400" dirty="0" smtClean="0">
              <a:latin typeface="Verdana" pitchFamily="34" charset="0"/>
              <a:ea typeface="Verdana" pitchFamily="34" charset="0"/>
            </a:endParaRPr>
          </a:p>
          <a:p>
            <a:pPr lvl="0" algn="just"/>
            <a:endParaRPr lang="en-GB" sz="2400" dirty="0" smtClean="0">
              <a:latin typeface="Verdana" pitchFamily="34" charset="0"/>
              <a:ea typeface="Verdana" pitchFamily="34" charset="0"/>
            </a:endParaRPr>
          </a:p>
          <a:p>
            <a:pPr lvl="0" algn="just"/>
            <a:endParaRPr lang="en-GB" sz="24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509837"/>
            <a:ext cx="8424935" cy="40155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8001178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1256" y="41711"/>
            <a:ext cx="8784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Types Of Renewable Energy Technology </a:t>
            </a:r>
            <a:r>
              <a:rPr lang="en-GB" b="1" dirty="0" err="1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cont</a:t>
            </a:r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…..</a:t>
            </a:r>
          </a:p>
          <a:p>
            <a:pPr>
              <a:lnSpc>
                <a:spcPct val="200000"/>
              </a:lnSpc>
            </a:pPr>
            <a:r>
              <a:rPr lang="en-GB" sz="2400" b="1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2. Wind Energy: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Energy generated by tapping into the kinetic movement of air masses caused by the uneven heating of the Earth's atmosphere.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33900"/>
            <a:ext cx="8784976" cy="413546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1541394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03565"/>
            <a:ext cx="89644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Types Of Renewable Energy Technology </a:t>
            </a:r>
            <a:r>
              <a:rPr lang="en-GB" b="1" dirty="0" err="1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cont</a:t>
            </a:r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…..</a:t>
            </a:r>
          </a:p>
          <a:p>
            <a:endParaRPr lang="en-GB" dirty="0" smtClean="0"/>
          </a:p>
          <a:p>
            <a:r>
              <a:rPr lang="en-GB" sz="2400" b="1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3. Hydropower</a:t>
            </a:r>
            <a:r>
              <a:rPr lang="en-GB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: </a:t>
            </a:r>
            <a:r>
              <a:rPr lang="en-GB" sz="2400" dirty="0">
                <a:latin typeface="Verdana" pitchFamily="34" charset="0"/>
                <a:ea typeface="Verdana" pitchFamily="34" charset="0"/>
              </a:rPr>
              <a:t>Energy derived from the gravitational flow of water through the hydrological cycle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.</a:t>
            </a:r>
          </a:p>
          <a:p>
            <a:endParaRPr lang="en-GB" sz="2400" dirty="0">
              <a:latin typeface="Verdana" pitchFamily="34" charset="0"/>
              <a:ea typeface="Verdana" pitchFamily="34" charset="0"/>
            </a:endParaRPr>
          </a:p>
          <a:p>
            <a:endParaRPr lang="en-GB" sz="2400" dirty="0" smtClean="0">
              <a:latin typeface="Verdana" pitchFamily="34" charset="0"/>
              <a:ea typeface="Verdana" pitchFamily="34" charset="0"/>
            </a:endParaRPr>
          </a:p>
          <a:p>
            <a:endParaRPr lang="en-GB" sz="2400" dirty="0">
              <a:latin typeface="Verdana" pitchFamily="34" charset="0"/>
              <a:ea typeface="Verdana" pitchFamily="34" charset="0"/>
            </a:endParaRPr>
          </a:p>
          <a:p>
            <a:endParaRPr lang="en-GB" sz="2400" dirty="0" smtClean="0">
              <a:latin typeface="Verdana" pitchFamily="34" charset="0"/>
              <a:ea typeface="Verdana" pitchFamily="34" charset="0"/>
            </a:endParaRPr>
          </a:p>
          <a:p>
            <a:endParaRPr lang="en-GB" sz="2400" dirty="0">
              <a:latin typeface="Verdana" pitchFamily="34" charset="0"/>
              <a:ea typeface="Verdana" pitchFamily="34" charset="0"/>
            </a:endParaRPr>
          </a:p>
          <a:p>
            <a:endParaRPr lang="en-GB" sz="2400" dirty="0" smtClean="0">
              <a:latin typeface="Verdana" pitchFamily="34" charset="0"/>
              <a:ea typeface="Verdana" pitchFamily="34" charset="0"/>
            </a:endParaRPr>
          </a:p>
          <a:p>
            <a:endParaRPr lang="en-GB" sz="24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556792"/>
            <a:ext cx="8784976" cy="4824536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="" xmlns:p14="http://schemas.microsoft.com/office/powerpoint/2010/main" val="6766266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7504" y="36240"/>
            <a:ext cx="83529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Types Of Renewable Energy Technology </a:t>
            </a:r>
            <a:r>
              <a:rPr lang="en-GB" b="1" dirty="0" err="1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cont</a:t>
            </a:r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…..</a:t>
            </a:r>
          </a:p>
          <a:p>
            <a:pPr algn="just">
              <a:lnSpc>
                <a:spcPct val="200000"/>
              </a:lnSpc>
            </a:pPr>
            <a:r>
              <a:rPr lang="en-GB" sz="2400" b="1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4. Bioenergy (Biomass):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 Chemical energy stored in organic matter such as agricultural crops, wood residues, and organic waste.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68960"/>
            <a:ext cx="8640960" cy="3406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6818726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18864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Types of Renewable Energy Technology cont…..</a:t>
            </a:r>
          </a:p>
          <a:p>
            <a:endParaRPr lang="en-GB" dirty="0" smtClean="0"/>
          </a:p>
          <a:p>
            <a:pPr algn="just"/>
            <a:r>
              <a:rPr lang="en-GB" sz="2400" b="1" dirty="0" smtClean="0">
                <a:solidFill>
                  <a:srgbClr val="92D050"/>
                </a:solidFill>
                <a:latin typeface="Verdana" pitchFamily="34" charset="0"/>
                <a:ea typeface="Verdana" pitchFamily="34" charset="0"/>
              </a:rPr>
              <a:t>5. Geothermal </a:t>
            </a:r>
            <a:r>
              <a:rPr lang="en-GB" sz="24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</a:rPr>
              <a:t>Energy: </a:t>
            </a:r>
            <a:r>
              <a:rPr lang="en-GB" sz="2400" dirty="0">
                <a:latin typeface="Verdana" pitchFamily="34" charset="0"/>
                <a:ea typeface="Verdana" pitchFamily="34" charset="0"/>
              </a:rPr>
              <a:t>Thermal energy originating from the Earth's core, supplied by primordial heat and the radioactive decay of minerals.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060848"/>
            <a:ext cx="8928992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7107675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8957" y="-171400"/>
            <a:ext cx="88569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Types Of Renewable Energy Technology </a:t>
            </a:r>
            <a:r>
              <a:rPr lang="en-GB" b="1" dirty="0" err="1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cont</a:t>
            </a:r>
            <a:r>
              <a:rPr lang="en-GB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…..</a:t>
            </a:r>
          </a:p>
          <a:p>
            <a:pPr lvl="0" algn="just">
              <a:lnSpc>
                <a:spcPct val="200000"/>
              </a:lnSpc>
            </a:pPr>
            <a:r>
              <a:rPr lang="en-GB" sz="2400" b="1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6. Ocean Energy: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Energy harvested from the sea through tidal and wave energy.</a:t>
            </a:r>
            <a:endParaRPr lang="en-GB" sz="24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98370"/>
            <a:ext cx="8856984" cy="41044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1217716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88640"/>
            <a:ext cx="885698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Socio-cultural and Community Engagement Gaps in Renewable Energy Technology</a:t>
            </a:r>
            <a:endParaRPr lang="en-GB" sz="2800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endParaRPr lang="en-GB" b="1" dirty="0" smtClean="0"/>
          </a:p>
          <a:p>
            <a:pPr algn="just">
              <a:lnSpc>
                <a:spcPct val="200000"/>
              </a:lnSpc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This refers </a:t>
            </a:r>
            <a:r>
              <a:rPr lang="en-GB" sz="2400" dirty="0">
                <a:latin typeface="Verdana" pitchFamily="34" charset="0"/>
                <a:ea typeface="Verdana" pitchFamily="34" charset="0"/>
              </a:rPr>
              <a:t>to the lack of proper understanding, inclusion, participation, and alignment between renewable energy projects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within </a:t>
            </a:r>
            <a:r>
              <a:rPr lang="en-GB" sz="2400" dirty="0">
                <a:latin typeface="Verdana" pitchFamily="34" charset="0"/>
                <a:ea typeface="Verdana" pitchFamily="34" charset="0"/>
              </a:rPr>
              <a:t>the social or cultural context of the communities where they are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utilised. </a:t>
            </a:r>
            <a:endParaRPr lang="en-GB" sz="2400" dirty="0"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63982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214290"/>
            <a:ext cx="842493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Socio-cultural gaps</a:t>
            </a:r>
            <a:endParaRPr lang="en-GB" sz="2800" dirty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GB" sz="2400" dirty="0">
                <a:latin typeface="Verdana" pitchFamily="34" charset="0"/>
                <a:ea typeface="Verdana" pitchFamily="34" charset="0"/>
              </a:rPr>
              <a:t>These are problems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arising as renewable </a:t>
            </a:r>
            <a:r>
              <a:rPr lang="en-GB" sz="2400" dirty="0">
                <a:latin typeface="Verdana" pitchFamily="34" charset="0"/>
                <a:ea typeface="Verdana" pitchFamily="34" charset="0"/>
              </a:rPr>
              <a:t>energy technologies do not always consider people’s culture, beliefs, traditions, and social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structures. However, they are influenced by the following:</a:t>
            </a:r>
            <a:endParaRPr lang="en-GB" sz="24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7158" y="3071810"/>
            <a:ext cx="8640960" cy="2787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romanLcPeriod"/>
            </a:pPr>
            <a:r>
              <a:rPr lang="en-GB" sz="2400" dirty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Lack of awareness or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education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romanLcPeriod"/>
            </a:pPr>
            <a:r>
              <a:rPr lang="en-GB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Cultural </a:t>
            </a:r>
            <a:r>
              <a:rPr lang="en-GB" sz="240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beliefs and </a:t>
            </a:r>
            <a:r>
              <a:rPr lang="en-GB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traditions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romanLcPeriod"/>
            </a:pP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Gender inequality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romanLcPeriod"/>
            </a:pPr>
            <a:r>
              <a:rPr lang="en-GB" sz="2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Affordability </a:t>
            </a:r>
            <a:r>
              <a:rPr lang="en-GB" sz="2400" dirty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and social </a:t>
            </a:r>
            <a:r>
              <a:rPr lang="en-GB" sz="2400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inequality</a:t>
            </a:r>
          </a:p>
          <a:p>
            <a:pPr marL="514350" lvl="0" indent="-514350">
              <a:lnSpc>
                <a:spcPct val="150000"/>
              </a:lnSpc>
              <a:buFont typeface="+mj-lt"/>
              <a:buAutoNum type="romanLcPeriod"/>
            </a:pP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Language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and communication barriers</a:t>
            </a:r>
            <a:endParaRPr lang="en-GB" sz="2400" dirty="0">
              <a:solidFill>
                <a:srgbClr val="00B050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07700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214290"/>
            <a:ext cx="842493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4"/>
                </a:solidFill>
                <a:latin typeface="Verdana" pitchFamily="34" charset="0"/>
                <a:ea typeface="Verdana" pitchFamily="34" charset="0"/>
              </a:rPr>
              <a:t>Community engagement </a:t>
            </a:r>
            <a:r>
              <a:rPr lang="en-GB" sz="2800" b="1" dirty="0" smtClean="0">
                <a:solidFill>
                  <a:schemeClr val="accent4"/>
                </a:solidFill>
                <a:latin typeface="Verdana" pitchFamily="34" charset="0"/>
                <a:ea typeface="Verdana" pitchFamily="34" charset="0"/>
              </a:rPr>
              <a:t>gaps</a:t>
            </a:r>
            <a:endParaRPr lang="en-GB" sz="2800" dirty="0">
              <a:solidFill>
                <a:schemeClr val="accent4"/>
              </a:solidFill>
              <a:latin typeface="Verdana" pitchFamily="34" charset="0"/>
              <a:ea typeface="Verdana" pitchFamily="34" charset="0"/>
            </a:endParaRPr>
          </a:p>
          <a:p>
            <a:pPr>
              <a:lnSpc>
                <a:spcPct val="150000"/>
              </a:lnSpc>
            </a:pPr>
            <a:endParaRPr lang="en-GB" sz="900" dirty="0" smtClean="0">
              <a:latin typeface="Verdana" pitchFamily="34" charset="0"/>
              <a:ea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These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happen when communities are not properly involved in planning, decision-making, or managing renewable energy projects.</a:t>
            </a:r>
            <a:endParaRPr lang="en-US" sz="2400" dirty="0" smtClean="0">
              <a:latin typeface="Verdana" pitchFamily="34" charset="0"/>
              <a:ea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Common gaps include:</a:t>
            </a:r>
            <a:endParaRPr lang="en-US" sz="24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3040" y="3071810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  </a:t>
            </a:r>
            <a:r>
              <a:rPr lang="en-GB" sz="2400" dirty="0" smtClean="0">
                <a:solidFill>
                  <a:schemeClr val="accent4"/>
                </a:solidFill>
                <a:latin typeface="Verdana" pitchFamily="34" charset="0"/>
                <a:ea typeface="Verdana" pitchFamily="34" charset="0"/>
              </a:rPr>
              <a:t>Top-down </a:t>
            </a:r>
            <a:r>
              <a:rPr lang="en-GB" sz="2400" dirty="0" smtClean="0">
                <a:solidFill>
                  <a:schemeClr val="accent4"/>
                </a:solidFill>
                <a:latin typeface="Verdana" pitchFamily="34" charset="0"/>
                <a:ea typeface="Verdana" pitchFamily="34" charset="0"/>
              </a:rPr>
              <a:t>project </a:t>
            </a:r>
            <a:r>
              <a:rPr lang="en-GB" sz="2400" dirty="0" smtClean="0">
                <a:solidFill>
                  <a:schemeClr val="accent4"/>
                </a:solidFill>
                <a:latin typeface="Verdana" pitchFamily="34" charset="0"/>
                <a:ea typeface="Verdana" pitchFamily="34" charset="0"/>
              </a:rPr>
              <a:t>planning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Limited participation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</a:rPr>
              <a:t>Lack 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</a:rPr>
              <a:t>of 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</a:rPr>
              <a:t>trust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Poor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local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ownership</a:t>
            </a:r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> </a:t>
            </a:r>
            <a:r>
              <a:rPr lang="en-GB" sz="2400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</a:rPr>
              <a:t>Insufficient </a:t>
            </a:r>
            <a:r>
              <a:rPr lang="en-GB" sz="2400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</a:rPr>
              <a:t>training</a:t>
            </a:r>
            <a:r>
              <a:rPr lang="en-GB" sz="2400" dirty="0" smtClean="0">
                <a:latin typeface="Verdana" pitchFamily="34" charset="0"/>
                <a:ea typeface="Verdana" pitchFamily="34" charset="0"/>
              </a:rPr>
              <a:t/>
            </a:r>
            <a:br>
              <a:rPr lang="en-GB" sz="2400" dirty="0" smtClean="0">
                <a:latin typeface="Verdana" pitchFamily="34" charset="0"/>
                <a:ea typeface="Verdana" pitchFamily="34" charset="0"/>
              </a:rPr>
            </a:br>
            <a:endParaRPr lang="en-US" sz="2400" dirty="0"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07700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188640"/>
            <a:ext cx="878497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Benefits of </a:t>
            </a:r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Socio-Cultural </a:t>
            </a:r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Engagement in Renewable Energy Technologies </a:t>
            </a:r>
          </a:p>
          <a:p>
            <a:pPr algn="just"/>
            <a:endParaRPr lang="en-GB" sz="28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45720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Accelerates </a:t>
            </a:r>
            <a:r>
              <a:rPr lang="en-GB" sz="2400" dirty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Social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Acceptance</a:t>
            </a:r>
            <a:endParaRPr lang="en-GB" sz="2400" dirty="0">
              <a:solidFill>
                <a:srgbClr val="00B050"/>
              </a:solidFill>
              <a:latin typeface="Verdana" pitchFamily="34" charset="0"/>
              <a:ea typeface="Verdana" pitchFamily="34" charset="0"/>
            </a:endParaRPr>
          </a:p>
          <a:p>
            <a:pPr marL="45720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Optimizes Technical </a:t>
            </a:r>
            <a:r>
              <a:rPr lang="en-GB" sz="240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Design via Local </a:t>
            </a:r>
            <a:r>
              <a:rPr lang="en-GB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Knowledge</a:t>
            </a:r>
          </a:p>
          <a:p>
            <a:pPr marL="45720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Ensures </a:t>
            </a:r>
            <a:r>
              <a:rPr lang="en-GB" sz="2400" dirty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Long-Term Operational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Sustainability</a:t>
            </a:r>
          </a:p>
          <a:p>
            <a:pPr marL="457200" indent="-4572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GB" sz="240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Fosters Fair Distribution of Benefits</a:t>
            </a:r>
          </a:p>
        </p:txBody>
      </p:sp>
    </p:spTree>
    <p:extLst>
      <p:ext uri="{BB962C8B-B14F-4D97-AF65-F5344CB8AC3E}">
        <p14:creationId xmlns="" xmlns:p14="http://schemas.microsoft.com/office/powerpoint/2010/main" val="6181674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88640"/>
            <a:ext cx="87849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Effects </a:t>
            </a:r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of socio-cultural </a:t>
            </a:r>
            <a:r>
              <a:rPr lang="en-GB" sz="2800" b="1" dirty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and community engagement in renewable energy</a:t>
            </a:r>
            <a:endParaRPr lang="en-GB" sz="2800" dirty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556792"/>
            <a:ext cx="7020704" cy="44034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Fail or stop working</a:t>
            </a:r>
            <a:endParaRPr lang="en-GB" sz="2400" dirty="0" smtClean="0">
              <a:solidFill>
                <a:srgbClr val="00B050"/>
              </a:solidFill>
              <a:latin typeface="Verdana" pitchFamily="34" charset="0"/>
              <a:ea typeface="Verdana" pitchFamily="34" charset="0"/>
            </a:endParaRP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GB" sz="2400" dirty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Encourages People to Try </a:t>
            </a:r>
            <a:r>
              <a:rPr lang="en-GB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It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GB" sz="2400" dirty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Respects Local Traditions and </a:t>
            </a: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Livelihoods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GB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Be rejected by the community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GB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Be poorly maintained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GB" sz="2400" dirty="0" smtClean="0">
                <a:solidFill>
                  <a:srgbClr val="00B0F0"/>
                </a:solidFill>
                <a:latin typeface="Verdana" pitchFamily="34" charset="0"/>
                <a:ea typeface="Verdana" pitchFamily="34" charset="0"/>
              </a:rPr>
              <a:t>Not meet the real needs of the people</a:t>
            </a:r>
            <a:endParaRPr lang="en-GB" sz="2400" dirty="0">
              <a:solidFill>
                <a:srgbClr val="00B0F0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73633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88640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</a:rPr>
              <a:t>Ways to close these gaps</a:t>
            </a:r>
            <a:endParaRPr lang="en-GB" sz="2800" dirty="0">
              <a:solidFill>
                <a:srgbClr val="7030A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720" y="1000108"/>
            <a:ext cx="8321578" cy="4449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2913" lvl="0" indent="-442913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</a:rPr>
              <a:t>Community participation from the start</a:t>
            </a:r>
            <a:endParaRPr lang="en-US" sz="2400" dirty="0" smtClean="0">
              <a:solidFill>
                <a:schemeClr val="accent2"/>
              </a:solidFill>
              <a:latin typeface="Verdana" pitchFamily="34" charset="0"/>
              <a:ea typeface="Verdana" pitchFamily="34" charset="0"/>
            </a:endParaRPr>
          </a:p>
          <a:p>
            <a:pPr marL="442913" lvl="0" indent="-442913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Education and awareness programs</a:t>
            </a:r>
            <a:endParaRPr lang="en-US" sz="2400" dirty="0" smtClean="0">
              <a:solidFill>
                <a:srgbClr val="00B050"/>
              </a:solidFill>
              <a:latin typeface="Verdana" pitchFamily="34" charset="0"/>
              <a:ea typeface="Verdana" pitchFamily="34" charset="0"/>
            </a:endParaRPr>
          </a:p>
          <a:p>
            <a:pPr marL="442913" lvl="0" indent="-442913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</a:rPr>
              <a:t>Using local languages and culturally appropriate communication</a:t>
            </a:r>
            <a:endParaRPr lang="en-US" sz="2400" dirty="0" smtClean="0">
              <a:solidFill>
                <a:schemeClr val="tx2">
                  <a:lumMod val="60000"/>
                  <a:lumOff val="40000"/>
                </a:schemeClr>
              </a:solidFill>
              <a:latin typeface="Verdana" pitchFamily="34" charset="0"/>
              <a:ea typeface="Verdana" pitchFamily="34" charset="0"/>
            </a:endParaRPr>
          </a:p>
          <a:p>
            <a:pPr marL="442913" lvl="0" indent="-442913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</a:rPr>
              <a:t>Including women and marginalized groups</a:t>
            </a:r>
            <a:endParaRPr lang="en-US" sz="2400" dirty="0" smtClean="0">
              <a:solidFill>
                <a:schemeClr val="accent2"/>
              </a:solidFill>
              <a:latin typeface="Verdana" pitchFamily="34" charset="0"/>
              <a:ea typeface="Verdana" pitchFamily="34" charset="0"/>
            </a:endParaRPr>
          </a:p>
          <a:p>
            <a:pPr marL="442913" lvl="0" indent="-442913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B050"/>
                </a:solidFill>
                <a:latin typeface="Verdana" pitchFamily="34" charset="0"/>
                <a:ea typeface="Verdana" pitchFamily="34" charset="0"/>
              </a:rPr>
              <a:t>Training communities to manage and maintain systems</a:t>
            </a:r>
            <a:endParaRPr lang="en-US" sz="2400" dirty="0" smtClean="0">
              <a:solidFill>
                <a:srgbClr val="00B050"/>
              </a:solidFill>
              <a:latin typeface="Verdana" pitchFamily="34" charset="0"/>
              <a:ea typeface="Verdana" pitchFamily="34" charset="0"/>
            </a:endParaRPr>
          </a:p>
          <a:p>
            <a:pPr marL="442913" lvl="0" indent="-442913">
              <a:lnSpc>
                <a:spcPct val="150000"/>
              </a:lnSpc>
              <a:buFont typeface="Arial" pitchFamily="34" charset="0"/>
              <a:buChar char="•"/>
            </a:pPr>
            <a:r>
              <a:rPr lang="en-GB" sz="2400" dirty="0" smtClean="0">
                <a:solidFill>
                  <a:schemeClr val="accent2"/>
                </a:solidFill>
                <a:latin typeface="Verdana" pitchFamily="34" charset="0"/>
                <a:ea typeface="Verdana" pitchFamily="34" charset="0"/>
              </a:rPr>
              <a:t>Developing community-owned energy projects</a:t>
            </a:r>
            <a:endParaRPr lang="en-US" sz="2400" dirty="0">
              <a:solidFill>
                <a:schemeClr val="accent2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73633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260648"/>
            <a:ext cx="8352928" cy="62646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9233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460</Words>
  <Application>Microsoft Office PowerPoint</Application>
  <PresentationFormat>On-screen Show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Science Edu</cp:lastModifiedBy>
  <cp:revision>26</cp:revision>
  <dcterms:created xsi:type="dcterms:W3CDTF">2026-06-08T11:56:31Z</dcterms:created>
  <dcterms:modified xsi:type="dcterms:W3CDTF">2026-06-08T16:22:23Z</dcterms:modified>
</cp:coreProperties>
</file>