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Lato" panose="020B0604020202020204" charset="0"/>
      <p:regular r:id="rId21"/>
      <p:bold r:id="rId22"/>
      <p:italic r:id="rId23"/>
      <p:boldItalic r:id="rId24"/>
    </p:embeddedFont>
    <p:embeddedFont>
      <p:font typeface="Poppins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D2B0C3-7115-4BCB-A6A4-4EF80644CB6F}">
  <a:tblStyle styleId="{61D2B0C3-7115-4BCB-A6A4-4EF80644CB6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0F0EB-5F7E-45D4-B1B4-D53168A208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INTERDISCIPLINARY AND SYSTEM THINKING GAPS</a:t>
            </a:r>
            <a:br>
              <a:rPr lang="en-US" dirty="0"/>
            </a:br>
            <a:r>
              <a:rPr lang="en-US" dirty="0"/>
              <a:t>BY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DR.HAFSAT I. ALABI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367252-F40E-4915-A499-72D95456F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97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595437" y="2458491"/>
            <a:ext cx="9001125" cy="1340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Interdisciplinary and Systems Thinking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809750" y="3989933"/>
            <a:ext cx="8572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Revolutionizing Renewable Energy for Institutional Sustainability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52625"/>
            <a:ext cx="5334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571500" y="2600325"/>
            <a:ext cx="5334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Irregular electricity supply unpredictably hinders academic life across faculties in developing countries:</a:t>
            </a:r>
            <a:endParaRPr/>
          </a:p>
        </p:txBody>
      </p:sp>
      <p:pic>
        <p:nvPicPr>
          <p:cNvPr id="94" name="Google Shape;94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1952625"/>
            <a:ext cx="5334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1000125" y="3286125"/>
            <a:ext cx="49053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Science/Engineering: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Interrupted laboratory experiments.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1000125" y="3743325"/>
            <a:ext cx="49053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Law/Arts: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Limited access to digital databases.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1000125" y="4200525"/>
            <a:ext cx="49053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Agriculture: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Failure of field and processing gear.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1000125" y="4657725"/>
            <a:ext cx="49053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Education: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Integration gaps in ICT teaching.</a:t>
            </a:r>
            <a:endParaRPr/>
          </a:p>
        </p:txBody>
      </p:sp>
      <p:pic>
        <p:nvPicPr>
          <p:cNvPr id="99" name="Google Shape;99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324225"/>
            <a:ext cx="2000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3781425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1500" y="423862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1500" y="4695825"/>
            <a:ext cx="2857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762000" y="57150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The Burden of Irregular Power</a:t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1595437" y="2209800"/>
            <a:ext cx="90011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A Holistic Vision</a:t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5619750" y="3638550"/>
            <a:ext cx="952500" cy="47625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809750" y="3971925"/>
            <a:ext cx="85725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Adopting renewable energy through interdisciplinary collaboration and systems thinking to contribute to a sustainable world.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 txBox="1"/>
          <p:nvPr/>
        </p:nvSpPr>
        <p:spPr>
          <a:xfrm>
            <a:off x="1000125" y="2790825"/>
            <a:ext cx="106203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Explain key principles of </a:t>
            </a: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systems thinking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in energy analysis.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1000125" y="3248025"/>
            <a:ext cx="106203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Analyze components, relationships, and </a:t>
            </a: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feedback loops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1000125" y="3705225"/>
            <a:ext cx="106203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Integrate methods from </a:t>
            </a: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multiple disciplines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for real-world solutions.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1000125" y="4162425"/>
            <a:ext cx="106203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Design sustainable and context-sensitive electricity solutions.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1000125" y="4619625"/>
            <a:ext cx="10620375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Reflect critically on the </a:t>
            </a: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limitations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of single-discipline approaches.</a:t>
            </a:r>
            <a:endParaRPr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82892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28612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74332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20052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657725"/>
            <a:ext cx="2286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762000" y="57150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Course Learning Objectives</a:t>
            </a:r>
            <a:endParaRPr/>
          </a:p>
        </p:txBody>
      </p:sp>
      <p:sp>
        <p:nvSpPr>
          <p:cNvPr id="129" name="Google Shape;129;p16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7"/>
          <p:cNvSpPr txBox="1"/>
          <p:nvPr/>
        </p:nvSpPr>
        <p:spPr>
          <a:xfrm>
            <a:off x="571500" y="4862512"/>
            <a:ext cx="110490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1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It isn’t just about "making electricity"—it’s about managing heat, entropy, and social behavior as a connected whole.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857250" y="2443162"/>
            <a:ext cx="10763250" cy="157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0" i="1" u="none" strike="noStrike" cap="none">
                <a:solidFill>
                  <a:srgbClr val="334155"/>
                </a:solidFill>
                <a:latin typeface="Poppins"/>
                <a:ea typeface="Poppins"/>
                <a:cs typeface="Poppins"/>
                <a:sym typeface="Poppins"/>
              </a:rPr>
              <a:t> "Systems thinking helps us understand how elements interact and shape system behavior... it connects different forms of learning to understand complexity." </a:t>
            </a:r>
            <a:endParaRPr/>
          </a:p>
        </p:txBody>
      </p:sp>
      <p:sp>
        <p:nvSpPr>
          <p:cNvPr id="137" name="Google Shape;137;p17"/>
          <p:cNvSpPr/>
          <p:nvPr/>
        </p:nvSpPr>
        <p:spPr>
          <a:xfrm>
            <a:off x="571500" y="2443162"/>
            <a:ext cx="95250" cy="15716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571500" y="4205287"/>
            <a:ext cx="110490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1" u="none" strike="noStrike" cap="none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rPr>
              <a:t>— Donella H. Meadows, Thinking in Systems</a:t>
            </a: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762000" y="57150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What is Systems Thinking?</a:t>
            </a:r>
            <a:endParaRPr/>
          </a:p>
        </p:txBody>
      </p:sp>
      <p:sp>
        <p:nvSpPr>
          <p:cNvPr id="140" name="Google Shape;140;p17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457450"/>
            <a:ext cx="2619375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81375" y="2457450"/>
            <a:ext cx="2619375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91250" y="2457450"/>
            <a:ext cx="2619375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001125" y="2457450"/>
            <a:ext cx="2619375" cy="28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 txBox="1"/>
          <p:nvPr/>
        </p:nvSpPr>
        <p:spPr>
          <a:xfrm>
            <a:off x="766048" y="3305175"/>
            <a:ext cx="2230278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Biological</a:t>
            </a:r>
            <a:endParaRPr/>
          </a:p>
        </p:txBody>
      </p:sp>
      <p:sp>
        <p:nvSpPr>
          <p:cNvPr id="151" name="Google Shape;151;p18"/>
          <p:cNvSpPr txBox="1"/>
          <p:nvPr/>
        </p:nvSpPr>
        <p:spPr>
          <a:xfrm>
            <a:off x="819150" y="3800475"/>
            <a:ext cx="212407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Living systems like crops and forests; key to Bioenergy production and ecological impacts.</a:t>
            </a:r>
            <a:endParaRPr/>
          </a:p>
        </p:txBody>
      </p:sp>
      <p:sp>
        <p:nvSpPr>
          <p:cNvPr id="152" name="Google Shape;152;p18"/>
          <p:cNvSpPr txBox="1"/>
          <p:nvPr/>
        </p:nvSpPr>
        <p:spPr>
          <a:xfrm>
            <a:off x="3575923" y="3305175"/>
            <a:ext cx="2230278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Social</a:t>
            </a: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3629025" y="3800475"/>
            <a:ext cx="212407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Communities, markets, and policy; focuses on public willingness to accept projects.</a:t>
            </a:r>
            <a:endParaRPr/>
          </a:p>
        </p:txBody>
      </p:sp>
      <p:sp>
        <p:nvSpPr>
          <p:cNvPr id="154" name="Google Shape;154;p18"/>
          <p:cNvSpPr txBox="1"/>
          <p:nvPr/>
        </p:nvSpPr>
        <p:spPr>
          <a:xfrm>
            <a:off x="6385798" y="3305175"/>
            <a:ext cx="2230278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Technological</a:t>
            </a:r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6438900" y="3800475"/>
            <a:ext cx="212407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Engineering aspects of solar grids, battery storage, and energy distribution design.</a:t>
            </a:r>
            <a:endParaRPr/>
          </a:p>
        </p:txBody>
      </p:sp>
      <p:sp>
        <p:nvSpPr>
          <p:cNvPr id="156" name="Google Shape;156;p18"/>
          <p:cNvSpPr txBox="1"/>
          <p:nvPr/>
        </p:nvSpPr>
        <p:spPr>
          <a:xfrm>
            <a:off x="9195673" y="3305175"/>
            <a:ext cx="2230278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Ecological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9248775" y="3800475"/>
            <a:ext cx="2124075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Impact of climate systems on energy networks and environmental sustainability.</a:t>
            </a:r>
            <a:endParaRPr/>
          </a:p>
        </p:txBody>
      </p:sp>
      <p:pic>
        <p:nvPicPr>
          <p:cNvPr id="158" name="Google Shape;158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90687" y="2743200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52937" y="2743200"/>
            <a:ext cx="4762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34250" y="2743200"/>
            <a:ext cx="333375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120312" y="2743200"/>
            <a:ext cx="381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 txBox="1"/>
          <p:nvPr/>
        </p:nvSpPr>
        <p:spPr>
          <a:xfrm>
            <a:off x="762000" y="57150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Diverse System Dimensions</a:t>
            </a:r>
            <a:endParaRPr/>
          </a:p>
        </p:txBody>
      </p:sp>
      <p:sp>
        <p:nvSpPr>
          <p:cNvPr id="163" name="Google Shape;163;p18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700337"/>
            <a:ext cx="5334000" cy="23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771775"/>
            <a:ext cx="5334000" cy="21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9"/>
          <p:cNvSpPr txBox="1"/>
          <p:nvPr/>
        </p:nvSpPr>
        <p:spPr>
          <a:xfrm>
            <a:off x="866775" y="2995612"/>
            <a:ext cx="498062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System Elements</a:t>
            </a:r>
            <a:endParaRPr/>
          </a:p>
        </p:txBody>
      </p:sp>
      <p:sp>
        <p:nvSpPr>
          <p:cNvPr id="172" name="Google Shape;172;p19"/>
          <p:cNvSpPr txBox="1"/>
          <p:nvPr/>
        </p:nvSpPr>
        <p:spPr>
          <a:xfrm>
            <a:off x="866775" y="3490912"/>
            <a:ext cx="474345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Elements: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Panels, inverters, batteries.</a:t>
            </a:r>
            <a:endParaRPr/>
          </a:p>
        </p:txBody>
      </p:sp>
      <p:sp>
        <p:nvSpPr>
          <p:cNvPr id="173" name="Google Shape;173;p19"/>
          <p:cNvSpPr txBox="1"/>
          <p:nvPr/>
        </p:nvSpPr>
        <p:spPr>
          <a:xfrm>
            <a:off x="866775" y="3900487"/>
            <a:ext cx="474345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Interconnections: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Energy transfer and feedback.</a:t>
            </a:r>
            <a:endParaRPr/>
          </a:p>
        </p:txBody>
      </p:sp>
      <p:sp>
        <p:nvSpPr>
          <p:cNvPr id="174" name="Google Shape;174;p19"/>
          <p:cNvSpPr txBox="1"/>
          <p:nvPr/>
        </p:nvSpPr>
        <p:spPr>
          <a:xfrm>
            <a:off x="866775" y="4310062"/>
            <a:ext cx="474345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Purpose: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Reliable electricity production.</a:t>
            </a:r>
            <a:endParaRPr/>
          </a:p>
        </p:txBody>
      </p:sp>
      <p:sp>
        <p:nvSpPr>
          <p:cNvPr id="175" name="Google Shape;175;p19"/>
          <p:cNvSpPr txBox="1"/>
          <p:nvPr/>
        </p:nvSpPr>
        <p:spPr>
          <a:xfrm>
            <a:off x="6581775" y="3067050"/>
            <a:ext cx="498062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System Boundaries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6581775" y="3562350"/>
            <a:ext cx="474345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Narrow Boundary: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Focuses only on technical equipment.</a:t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6581775" y="3971925"/>
            <a:ext cx="474345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Broad Boundary: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Includes technology, policy, finance, social behavior, and environment.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762000" y="57150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Components and Boundaries</a:t>
            </a: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28750"/>
            <a:ext cx="11049000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0"/>
          <p:cNvSpPr txBox="1"/>
          <p:nvPr/>
        </p:nvSpPr>
        <p:spPr>
          <a:xfrm>
            <a:off x="571500" y="4114800"/>
            <a:ext cx="5334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Linear: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Install solar panels → generate electricity. (Simple but limited).</a:t>
            </a:r>
            <a:endParaRPr/>
          </a:p>
        </p:txBody>
      </p:sp>
      <p:sp>
        <p:nvSpPr>
          <p:cNvPr id="187" name="Google Shape;187;p20"/>
          <p:cNvSpPr txBox="1"/>
          <p:nvPr/>
        </p:nvSpPr>
        <p:spPr>
          <a:xfrm>
            <a:off x="6286500" y="4114800"/>
            <a:ext cx="5334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Non-Linear:</a:t>
            </a: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Policy changes → market response → social adoption → grid impact. (Realistic and complex).</a:t>
            </a:r>
            <a:endParaRPr/>
          </a:p>
        </p:txBody>
      </p:sp>
      <p:sp>
        <p:nvSpPr>
          <p:cNvPr id="188" name="Google Shape;188;p20"/>
          <p:cNvSpPr txBox="1"/>
          <p:nvPr/>
        </p:nvSpPr>
        <p:spPr>
          <a:xfrm>
            <a:off x="762000" y="57150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Linear vs. Non-Linear Thinking</a:t>
            </a:r>
            <a:endParaRPr/>
          </a:p>
        </p:txBody>
      </p:sp>
      <p:sp>
        <p:nvSpPr>
          <p:cNvPr id="189" name="Google Shape;189;p20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5" name="Google Shape;195;p21"/>
          <p:cNvGraphicFramePr/>
          <p:nvPr/>
        </p:nvGraphicFramePr>
        <p:xfrm>
          <a:off x="571500" y="2227212"/>
          <a:ext cx="11049000" cy="3260775"/>
        </p:xfrm>
        <a:graphic>
          <a:graphicData uri="http://schemas.openxmlformats.org/drawingml/2006/table">
            <a:tbl>
              <a:tblPr firstRow="1" bandRow="1">
                <a:noFill/>
                <a:tableStyleId>{61D2B0C3-7115-4BCB-A6A4-4EF80644CB6F}</a:tableStyleId>
              </a:tblPr>
              <a:tblGrid>
                <a:gridCol w="271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5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Discipline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Systems Contribution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1E29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Engineering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Design, integration, and reliability of smart grids and storage.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5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Law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Regulatory compliance, rules, incentives, and institutional design.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Arts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Cultural narratives, public perception, and aesthetic engagement.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Education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Curriculum development, building mental models, and awareness.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Entrepreneurship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Business models, innovation, and value creation in energy markets.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5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ICT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The "nervous system"—Smart meters and IoT feedback loops.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6" name="Google Shape;196;p21"/>
          <p:cNvSpPr/>
          <p:nvPr/>
        </p:nvSpPr>
        <p:spPr>
          <a:xfrm>
            <a:off x="571500" y="3216771"/>
            <a:ext cx="271492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1"/>
          <p:cNvSpPr/>
          <p:nvPr/>
        </p:nvSpPr>
        <p:spPr>
          <a:xfrm>
            <a:off x="3286422" y="3216771"/>
            <a:ext cx="833407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1"/>
          <p:cNvSpPr/>
          <p:nvPr/>
        </p:nvSpPr>
        <p:spPr>
          <a:xfrm>
            <a:off x="571500" y="3668166"/>
            <a:ext cx="271492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3286422" y="3668166"/>
            <a:ext cx="833407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1"/>
          <p:cNvSpPr/>
          <p:nvPr/>
        </p:nvSpPr>
        <p:spPr>
          <a:xfrm>
            <a:off x="571500" y="4119562"/>
            <a:ext cx="271492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3286422" y="4119562"/>
            <a:ext cx="833407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1"/>
          <p:cNvSpPr/>
          <p:nvPr/>
        </p:nvSpPr>
        <p:spPr>
          <a:xfrm>
            <a:off x="571500" y="4570958"/>
            <a:ext cx="271492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3286422" y="4570958"/>
            <a:ext cx="833407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571500" y="5022353"/>
            <a:ext cx="271492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3286422" y="5022353"/>
            <a:ext cx="833407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1"/>
          <p:cNvSpPr/>
          <p:nvPr/>
        </p:nvSpPr>
        <p:spPr>
          <a:xfrm>
            <a:off x="571500" y="5473749"/>
            <a:ext cx="271492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1"/>
          <p:cNvSpPr/>
          <p:nvPr/>
        </p:nvSpPr>
        <p:spPr>
          <a:xfrm>
            <a:off x="3286422" y="5473749"/>
            <a:ext cx="833407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1"/>
          <p:cNvSpPr txBox="1"/>
          <p:nvPr/>
        </p:nvSpPr>
        <p:spPr>
          <a:xfrm>
            <a:off x="762000" y="57150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Interdisciplinary Matrix</a:t>
            </a:r>
            <a:endParaRPr/>
          </a:p>
        </p:txBody>
      </p:sp>
      <p:sp>
        <p:nvSpPr>
          <p:cNvPr id="209" name="Google Shape;209;p21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2"/>
          <p:cNvSpPr txBox="1"/>
          <p:nvPr/>
        </p:nvSpPr>
        <p:spPr>
          <a:xfrm>
            <a:off x="762000" y="571500"/>
            <a:ext cx="50006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The Power of Synergy</a:t>
            </a:r>
            <a:endParaRPr/>
          </a:p>
        </p:txBody>
      </p:sp>
      <p:sp>
        <p:nvSpPr>
          <p:cNvPr id="216" name="Google Shape;216;p22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2"/>
          <p:cNvSpPr txBox="1"/>
          <p:nvPr/>
        </p:nvSpPr>
        <p:spPr>
          <a:xfrm>
            <a:off x="571500" y="2814637"/>
            <a:ext cx="52006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10B981"/>
                </a:solidFill>
                <a:latin typeface="Poppins"/>
                <a:ea typeface="Poppins"/>
                <a:cs typeface="Poppins"/>
                <a:sym typeface="Poppins"/>
              </a:rPr>
              <a:t>Beyond Technical</a:t>
            </a:r>
            <a:endParaRPr/>
          </a:p>
        </p:txBody>
      </p:sp>
      <p:sp>
        <p:nvSpPr>
          <p:cNvPr id="219" name="Google Shape;219;p22"/>
          <p:cNvSpPr txBox="1"/>
          <p:nvPr/>
        </p:nvSpPr>
        <p:spPr>
          <a:xfrm>
            <a:off x="571500" y="3309937"/>
            <a:ext cx="4953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 purely technical approach might give you efficient solar panels that never get adopted.</a:t>
            </a:r>
            <a:endParaRPr/>
          </a:p>
        </p:txBody>
      </p:sp>
      <p:sp>
        <p:nvSpPr>
          <p:cNvPr id="220" name="Google Shape;220;p22"/>
          <p:cNvSpPr txBox="1"/>
          <p:nvPr/>
        </p:nvSpPr>
        <p:spPr>
          <a:xfrm>
            <a:off x="571500" y="3986212"/>
            <a:ext cx="4953000" cy="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An interdisciplinary approach asks: Will policy support it? Will people use it? Can a business make it viable? What does it mean for the planet?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3"/>
          <p:cNvSpPr txBox="1"/>
          <p:nvPr/>
        </p:nvSpPr>
        <p:spPr>
          <a:xfrm>
            <a:off x="2286000" y="4318694"/>
            <a:ext cx="7620000" cy="639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Adopting these solutions reduces fossil fuel dependence, promotes innovation, and enhances inclusive learning across higher education.</a:t>
            </a:r>
            <a:endParaRPr/>
          </a:p>
        </p:txBody>
      </p:sp>
      <p:sp>
        <p:nvSpPr>
          <p:cNvPr id="227" name="Google Shape;227;p23"/>
          <p:cNvSpPr txBox="1"/>
          <p:nvPr/>
        </p:nvSpPr>
        <p:spPr>
          <a:xfrm>
            <a:off x="2259806" y="2613719"/>
            <a:ext cx="2752725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10B981"/>
                </a:solidFill>
                <a:latin typeface="Lato"/>
                <a:ea typeface="Lato"/>
                <a:cs typeface="Lato"/>
                <a:sym typeface="Lato"/>
              </a:rPr>
              <a:t>07</a:t>
            </a:r>
            <a:endParaRPr/>
          </a:p>
        </p:txBody>
      </p:sp>
      <p:sp>
        <p:nvSpPr>
          <p:cNvPr id="228" name="Google Shape;228;p23"/>
          <p:cNvSpPr txBox="1"/>
          <p:nvPr/>
        </p:nvSpPr>
        <p:spPr>
          <a:xfrm>
            <a:off x="2259806" y="3566219"/>
            <a:ext cx="27527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Affordable &amp; Clean Energy</a:t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8389143" y="2613719"/>
            <a:ext cx="154305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1" i="0" u="none" strike="noStrike" cap="none">
                <a:solidFill>
                  <a:srgbClr val="10B981"/>
                </a:solidFill>
                <a:latin typeface="Lato"/>
                <a:ea typeface="Lato"/>
                <a:cs typeface="Lato"/>
                <a:sym typeface="Lato"/>
              </a:rPr>
              <a:t>13</a:t>
            </a:r>
            <a:endParaRPr/>
          </a:p>
        </p:txBody>
      </p:sp>
      <p:sp>
        <p:nvSpPr>
          <p:cNvPr id="230" name="Google Shape;230;p23"/>
          <p:cNvSpPr txBox="1"/>
          <p:nvPr/>
        </p:nvSpPr>
        <p:spPr>
          <a:xfrm>
            <a:off x="8389143" y="3566219"/>
            <a:ext cx="154305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Climate Action</a:t>
            </a:r>
            <a:endParaRPr/>
          </a:p>
        </p:txBody>
      </p:sp>
      <p:sp>
        <p:nvSpPr>
          <p:cNvPr id="231" name="Google Shape;231;p23"/>
          <p:cNvSpPr txBox="1"/>
          <p:nvPr/>
        </p:nvSpPr>
        <p:spPr>
          <a:xfrm>
            <a:off x="762000" y="57150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Targeting Global Goals</a:t>
            </a:r>
            <a:endParaRPr/>
          </a:p>
        </p:txBody>
      </p:sp>
      <p:sp>
        <p:nvSpPr>
          <p:cNvPr id="232" name="Google Shape;232;p23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4"/>
          <p:cNvSpPr txBox="1"/>
          <p:nvPr/>
        </p:nvSpPr>
        <p:spPr>
          <a:xfrm>
            <a:off x="3465671" y="2300287"/>
            <a:ext cx="526065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Questions?</a:t>
            </a:r>
            <a:endParaRPr/>
          </a:p>
        </p:txBody>
      </p:sp>
      <p:sp>
        <p:nvSpPr>
          <p:cNvPr id="239" name="Google Shape;239;p24"/>
          <p:cNvSpPr txBox="1"/>
          <p:nvPr/>
        </p:nvSpPr>
        <p:spPr>
          <a:xfrm>
            <a:off x="3590925" y="3633787"/>
            <a:ext cx="501015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Thank you for exploring the interdisciplinary future of energy.</a:t>
            </a:r>
            <a:endParaRPr/>
          </a:p>
        </p:txBody>
      </p:sp>
      <p:sp>
        <p:nvSpPr>
          <p:cNvPr id="240" name="Google Shape;240;p24"/>
          <p:cNvSpPr txBox="1"/>
          <p:nvPr/>
        </p:nvSpPr>
        <p:spPr>
          <a:xfrm>
            <a:off x="3590925" y="4376737"/>
            <a:ext cx="5010150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10B981"/>
                </a:solidFill>
                <a:latin typeface="Lato"/>
                <a:ea typeface="Lato"/>
                <a:cs typeface="Lato"/>
                <a:sym typeface="Lato"/>
              </a:rPr>
              <a:t>SYSTEMS THINKING | SUSTAINABILITY | INNOVATION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5"/>
          <p:cNvSpPr/>
          <p:nvPr/>
        </p:nvSpPr>
        <p:spPr>
          <a:xfrm>
            <a:off x="571500" y="3090862"/>
            <a:ext cx="11049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5"/>
          <p:cNvSpPr/>
          <p:nvPr/>
        </p:nvSpPr>
        <p:spPr>
          <a:xfrm>
            <a:off x="571500" y="385286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5"/>
          <p:cNvSpPr/>
          <p:nvPr/>
        </p:nvSpPr>
        <p:spPr>
          <a:xfrm>
            <a:off x="571500" y="3852862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9" name="Google Shape;249;p2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233737"/>
            <a:ext cx="137160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5"/>
          <p:cNvSpPr txBox="1"/>
          <p:nvPr/>
        </p:nvSpPr>
        <p:spPr>
          <a:xfrm>
            <a:off x="1666875" y="3254722"/>
            <a:ext cx="9953625" cy="17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https://solarcool.com.ng/wp-content/uploads/2025/10/WhatsApp-Image-2025-10-14-at-12.37.46-PM.jpeg</a:t>
            </a:r>
            <a:endParaRPr/>
          </a:p>
        </p:txBody>
      </p:sp>
      <p:sp>
        <p:nvSpPr>
          <p:cNvPr id="251" name="Google Shape;251;p25"/>
          <p:cNvSpPr txBox="1"/>
          <p:nvPr/>
        </p:nvSpPr>
        <p:spPr>
          <a:xfrm>
            <a:off x="1666875" y="3475583"/>
            <a:ext cx="9953625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Lato"/>
                <a:ea typeface="Lato"/>
                <a:cs typeface="Lato"/>
                <a:sym typeface="Lato"/>
              </a:rPr>
              <a:t>solarcool.com.ng</a:t>
            </a:r>
            <a:endParaRPr/>
          </a:p>
        </p:txBody>
      </p:sp>
      <p:pic>
        <p:nvPicPr>
          <p:cNvPr id="252" name="Google Shape;252;p2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005262"/>
            <a:ext cx="1038225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5"/>
          <p:cNvSpPr txBox="1"/>
          <p:nvPr/>
        </p:nvSpPr>
        <p:spPr>
          <a:xfrm>
            <a:off x="1666875" y="4026247"/>
            <a:ext cx="9953625" cy="17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https://nsf-gov-resources.nsf.gov/styles/_inline_image_full_width/s3/media_hub/DMR-hero-image-workforce-development.jpg?itok=HZyz_WPK</a:t>
            </a:r>
            <a:endParaRPr/>
          </a:p>
        </p:txBody>
      </p:sp>
      <p:sp>
        <p:nvSpPr>
          <p:cNvPr id="254" name="Google Shape;254;p25"/>
          <p:cNvSpPr txBox="1"/>
          <p:nvPr/>
        </p:nvSpPr>
        <p:spPr>
          <a:xfrm>
            <a:off x="1666875" y="4247108"/>
            <a:ext cx="9953625" cy="21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Source: </a:t>
            </a:r>
            <a:r>
              <a:rPr lang="en-US" sz="1200" b="0" i="0" u="none" strike="noStrike" cap="none">
                <a:solidFill>
                  <a:srgbClr val="4F46E5"/>
                </a:solidFill>
                <a:latin typeface="Lato"/>
                <a:ea typeface="Lato"/>
                <a:cs typeface="Lato"/>
                <a:sym typeface="Lato"/>
              </a:rPr>
              <a:t>www.nsf.gov</a:t>
            </a:r>
            <a:endParaRPr/>
          </a:p>
        </p:txBody>
      </p:sp>
      <p:sp>
        <p:nvSpPr>
          <p:cNvPr id="255" name="Google Shape;255;p25"/>
          <p:cNvSpPr txBox="1"/>
          <p:nvPr/>
        </p:nvSpPr>
        <p:spPr>
          <a:xfrm>
            <a:off x="762000" y="571500"/>
            <a:ext cx="11401425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Image Sources</a:t>
            </a:r>
            <a:endParaRPr/>
          </a:p>
        </p:txBody>
      </p:sp>
      <p:sp>
        <p:nvSpPr>
          <p:cNvPr id="256" name="Google Shape;256;p25"/>
          <p:cNvSpPr/>
          <p:nvPr/>
        </p:nvSpPr>
        <p:spPr>
          <a:xfrm>
            <a:off x="571500" y="571500"/>
            <a:ext cx="76200" cy="5715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592</Words>
  <Application>Microsoft Office PowerPoint</Application>
  <PresentationFormat>Widescreen</PresentationFormat>
  <Paragraphs>74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Arial</vt:lpstr>
      <vt:lpstr>Lato</vt:lpstr>
      <vt:lpstr>Poppins</vt:lpstr>
      <vt:lpstr>Office Theme</vt:lpstr>
      <vt:lpstr>INTERDISCIPLINARY AND SYSTEM THINKING GAPS BY    DR.HAFSAT I. ALABI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INTERDISCIPLINARY AND SYSTEM THINKING GAPS BY    DR.HAFSAT I. ALABI</dc:title>
  <dc:creator>USER</dc:creator>
  <cp:lastModifiedBy>USER</cp:lastModifiedBy>
  <cp:revision>2</cp:revision>
  <dcterms:modified xsi:type="dcterms:W3CDTF">2026-05-21T15:07:19Z</dcterms:modified>
</cp:coreProperties>
</file>