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3" r:id="rId2"/>
    <p:sldId id="361" r:id="rId3"/>
    <p:sldId id="360" r:id="rId4"/>
    <p:sldId id="362" r:id="rId5"/>
    <p:sldId id="363" r:id="rId6"/>
    <p:sldId id="341" r:id="rId7"/>
    <p:sldId id="347" r:id="rId8"/>
    <p:sldId id="348" r:id="rId9"/>
    <p:sldId id="354" r:id="rId10"/>
    <p:sldId id="355" r:id="rId11"/>
    <p:sldId id="315" r:id="rId12"/>
    <p:sldId id="364" r:id="rId13"/>
    <p:sldId id="365" r:id="rId14"/>
    <p:sldId id="366" r:id="rId15"/>
    <p:sldId id="359" r:id="rId16"/>
    <p:sldId id="367" r:id="rId17"/>
    <p:sldId id="353" r:id="rId18"/>
  </p:sldIdLst>
  <p:sldSz cx="12192000" cy="6858000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BB107BB-94C5-400D-9AF9-1C0C3ED1885E}">
          <p14:sldIdLst>
            <p14:sldId id="263"/>
            <p14:sldId id="361"/>
            <p14:sldId id="360"/>
            <p14:sldId id="362"/>
            <p14:sldId id="363"/>
            <p14:sldId id="341"/>
            <p14:sldId id="347"/>
            <p14:sldId id="348"/>
            <p14:sldId id="354"/>
            <p14:sldId id="355"/>
            <p14:sldId id="315"/>
            <p14:sldId id="364"/>
            <p14:sldId id="365"/>
            <p14:sldId id="366"/>
          </p14:sldIdLst>
        </p14:section>
        <p14:section name="Untitled Section" id="{D9F3EC7B-C42C-4645-9B73-47861AF19B30}">
          <p14:sldIdLst>
            <p14:sldId id="359"/>
            <p14:sldId id="367"/>
            <p14:sldId id="35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est" initials="T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4333" autoAdjust="0"/>
    <p:restoredTop sz="94660" autoAdjust="0"/>
  </p:normalViewPr>
  <p:slideViewPr>
    <p:cSldViewPr snapToGrid="0">
      <p:cViewPr varScale="1">
        <p:scale>
          <a:sx n="63" d="100"/>
          <a:sy n="63" d="100"/>
        </p:scale>
        <p:origin x="1108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56414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9" y="1"/>
            <a:ext cx="3056414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8529EF09-D147-48FF-93D7-152D9555D743}" type="datetimeFigureOut">
              <a:rPr lang="en-US" smtClean="0"/>
              <a:t>6/3/2026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1"/>
            <a:ext cx="3056414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9" y="8842031"/>
            <a:ext cx="3056414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0C02B3CF-50F8-4A29-A4CE-9BE60A59F2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266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56414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9" y="1"/>
            <a:ext cx="3056414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D526BA2A-EF5A-4C16-A94B-DE6558602799}" type="datetimeFigureOut">
              <a:rPr lang="en-US" smtClean="0"/>
              <a:t>6/3/2026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698500"/>
            <a:ext cx="6205537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5"/>
            <a:ext cx="564261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1"/>
            <a:ext cx="3056414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9" y="8842031"/>
            <a:ext cx="3056414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6FAA608D-6930-4EB2-94C5-DE5BE9146B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262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B669C15-120F-4449-B2E8-5D64301EF022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6268A-3BC3-462A-950A-DACBF47342B4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E18D-679A-4A21-A754-BC914050C0B8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82D29-5CC1-4AF7-B494-749068B21878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9198-E3CA-465A-9D5C-8A5D6CF42B0B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0BC3-CAE0-4E2E-B5BC-FB99AF906DB2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E5C09-62F4-42D9-A606-3E6369AB6DC2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F777-56A2-42E7-91DE-9AE19EA545DC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F6269-CAC6-469B-B751-ED98AAE97DE1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C4ED9-D2C4-45B4-8BAA-826B65C2C965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73AD-401B-42A0-A882-FD2EBAAD4BB0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C64A3-1B89-42E4-8557-A9F42851A00C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C1EB2-0D67-4495-AC6F-B02E4DB34FCD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1332-C8D3-47BE-89CB-327F534FCFF6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39938-A931-44C9-A8F3-85E484F5EF34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639E-2182-4629-9B2B-759EC6C53938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4DADF-572C-48EE-8359-3E84A9683513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3AD0C0A-F033-40F4-AA5E-624D1EB9DE00}" type="datetime1">
              <a:rPr lang="en-US" smtClean="0"/>
              <a:t>6/3/2026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hilips.adebayo@kwasu.edu.n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841830"/>
            <a:ext cx="9601196" cy="1444170"/>
          </a:xfrm>
        </p:spPr>
        <p:txBody>
          <a:bodyPr>
            <a:noAutofit/>
          </a:bodyPr>
          <a:lstStyle/>
          <a:p>
            <a:r>
              <a:rPr lang="en-US" sz="3600" b="1" dirty="0"/>
              <a:t>Creativity, Innovation, Entrepreneurial Opportunities in Renewable Energy</a:t>
            </a:r>
            <a:endParaRPr lang="en-US" sz="3600" b="1" dirty="0">
              <a:solidFill>
                <a:srgbClr val="EE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856" y="2423886"/>
            <a:ext cx="10421257" cy="38608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By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600" b="1" dirty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/>
              <a:t>Dr. Philips Adebayo, PhD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/>
              <a:t>Department of Business and Entrepreneurship,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/>
              <a:t>Kwara State University Malete, Malete Nigeria.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E-mail: </a:t>
            </a:r>
            <a:r>
              <a:rPr lang="en-US" sz="1800" dirty="0">
                <a:hlinkClick r:id="rId2"/>
              </a:rPr>
              <a:t>philips.adebayo@kwasu.edu.ng</a:t>
            </a:r>
            <a:r>
              <a:rPr lang="en-US" sz="1800" dirty="0"/>
              <a:t>,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Phone Number: 07038192900</a:t>
            </a:r>
          </a:p>
          <a:p>
            <a:pPr marL="0" indent="0" algn="ctr">
              <a:buNone/>
            </a:pP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71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48"/>
    </mc:Choice>
    <mc:Fallback xmlns="">
      <p:transition spd="slow" advTm="3264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85EA2-FB3A-FAC7-33B1-172167F2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DDA02-9B5A-083D-3791-906EE8C5A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rgbClr val="FF0000"/>
                </a:solidFill>
              </a:rPr>
              <a:t>Creativity</a:t>
            </a:r>
            <a:r>
              <a:rPr lang="en-US" dirty="0"/>
              <a:t> is about creation. It is a </a:t>
            </a:r>
            <a:r>
              <a:rPr lang="en-US" b="1" dirty="0"/>
              <a:t>process</a:t>
            </a:r>
            <a:r>
              <a:rPr lang="en-US" dirty="0"/>
              <a:t> of </a:t>
            </a:r>
            <a:r>
              <a:rPr lang="en-US" b="1" dirty="0"/>
              <a:t>bringing things to be in forms and ways</a:t>
            </a:r>
            <a:r>
              <a:rPr lang="en-US" dirty="0"/>
              <a:t> that </a:t>
            </a:r>
            <a:r>
              <a:rPr lang="en-US" b="1" dirty="0"/>
              <a:t>they are not known to be prior to that time. </a:t>
            </a:r>
          </a:p>
          <a:p>
            <a:pPr algn="just"/>
            <a:r>
              <a:rPr lang="en-US" dirty="0"/>
              <a:t>It is </a:t>
            </a:r>
            <a:r>
              <a:rPr lang="en-US" b="1" dirty="0"/>
              <a:t>putting to use the creative senses of man </a:t>
            </a:r>
            <a:r>
              <a:rPr lang="en-US" dirty="0"/>
              <a:t>to </a:t>
            </a:r>
            <a:r>
              <a:rPr lang="en-US" b="1" dirty="0"/>
              <a:t>force a change through a new process or product</a:t>
            </a:r>
            <a:r>
              <a:rPr lang="en-US" dirty="0"/>
              <a:t>, expected </a:t>
            </a:r>
            <a:r>
              <a:rPr lang="en-US" b="1" dirty="0"/>
              <a:t>to solve identified needs in the society</a:t>
            </a:r>
            <a:r>
              <a:rPr lang="en-US" dirty="0"/>
              <a:t>.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Creativity</a:t>
            </a:r>
            <a:r>
              <a:rPr lang="en-US" dirty="0"/>
              <a:t> is the </a:t>
            </a:r>
            <a:r>
              <a:rPr lang="en-US" b="1" dirty="0"/>
              <a:t>activity of life</a:t>
            </a:r>
            <a:r>
              <a:rPr lang="en-US" dirty="0"/>
              <a:t> that </a:t>
            </a:r>
            <a:r>
              <a:rPr lang="en-US" b="1" dirty="0"/>
              <a:t>brings about progress and development</a:t>
            </a:r>
            <a:r>
              <a:rPr lang="en-US" dirty="0"/>
              <a:t> in the society.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057B2-57C2-BE95-A150-328129C76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876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946FF-BCD5-6DBD-2534-9E0A99C72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CREATIVITY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6D8B9-5B83-8A7E-D9E2-0A3DB38CC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rgbClr val="FF0000"/>
                </a:solidFill>
              </a:rPr>
              <a:t>Creativity</a:t>
            </a:r>
            <a:r>
              <a:rPr lang="en-US" dirty="0"/>
              <a:t> is, therefore, the process of generating novel </a:t>
            </a:r>
            <a:r>
              <a:rPr lang="en-US" b="1" dirty="0"/>
              <a:t>(new)</a:t>
            </a:r>
            <a:r>
              <a:rPr lang="en-US" dirty="0"/>
              <a:t> and appropriate </a:t>
            </a:r>
            <a:r>
              <a:rPr lang="en-US" b="1" dirty="0"/>
              <a:t>(relevant)</a:t>
            </a:r>
            <a:r>
              <a:rPr lang="en-US" dirty="0"/>
              <a:t> ideas. </a:t>
            </a:r>
          </a:p>
          <a:p>
            <a:pPr algn="just"/>
            <a:r>
              <a:rPr lang="en-US" dirty="0"/>
              <a:t>It is the </a:t>
            </a:r>
            <a:r>
              <a:rPr lang="en-US" b="1" dirty="0"/>
              <a:t>breaking down of prior assumptions</a:t>
            </a:r>
            <a:r>
              <a:rPr lang="en-US" dirty="0"/>
              <a:t> and </a:t>
            </a:r>
            <a:r>
              <a:rPr lang="en-US" b="1" dirty="0"/>
              <a:t>making new connections for new ideas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Creativity </a:t>
            </a:r>
            <a:r>
              <a:rPr lang="en-US" dirty="0"/>
              <a:t>therefore </a:t>
            </a:r>
            <a:r>
              <a:rPr lang="en-US" b="1" dirty="0"/>
              <a:t>changes the old process</a:t>
            </a:r>
            <a:r>
              <a:rPr lang="en-US" dirty="0"/>
              <a:t>, </a:t>
            </a:r>
            <a:r>
              <a:rPr lang="en-US" b="1" dirty="0"/>
              <a:t>introduces new ways and new products</a:t>
            </a:r>
            <a:r>
              <a:rPr lang="en-US" dirty="0"/>
              <a:t> hence </a:t>
            </a:r>
            <a:r>
              <a:rPr lang="en-US" b="1" dirty="0"/>
              <a:t>accelerating the pace of change</a:t>
            </a:r>
            <a:r>
              <a:rPr lang="en-US" dirty="0"/>
              <a:t> in  </a:t>
            </a:r>
            <a:r>
              <a:rPr lang="en-US" b="1" dirty="0"/>
              <a:t>organizations and the society</a:t>
            </a:r>
            <a:r>
              <a:rPr lang="en-US" dirty="0"/>
              <a:t> in general.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F91E1-4FAD-5C76-4134-397ECF419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327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FFCED-5037-0BF5-5DF2-1EDF61CBB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Innovation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E80C5-10A4-EC61-34DF-1B33EAFB4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rgbClr val="FF0000"/>
                </a:solidFill>
              </a:rPr>
              <a:t>Innovation</a:t>
            </a:r>
            <a:r>
              <a:rPr lang="en-US" dirty="0"/>
              <a:t>, on the other hand, is the </a:t>
            </a:r>
            <a:r>
              <a:rPr lang="en-US" b="1" dirty="0"/>
              <a:t>process of implementing the creative ideas</a:t>
            </a:r>
            <a:r>
              <a:rPr lang="en-US" dirty="0"/>
              <a:t> in an attempt </a:t>
            </a:r>
            <a:r>
              <a:rPr lang="en-US" b="1" dirty="0"/>
              <a:t>to bring about changes in the order of things. 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Innovation</a:t>
            </a:r>
            <a:r>
              <a:rPr lang="en-US" dirty="0"/>
              <a:t> </a:t>
            </a:r>
            <a:r>
              <a:rPr lang="en-US" b="1" dirty="0"/>
              <a:t>transforms the new ideas created into acceptable products</a:t>
            </a:r>
            <a:r>
              <a:rPr lang="en-US" dirty="0"/>
              <a:t>, hence </a:t>
            </a:r>
            <a:r>
              <a:rPr lang="en-US" b="1" dirty="0"/>
              <a:t>bringing about corporate and marketplace realities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The </a:t>
            </a:r>
            <a:r>
              <a:rPr lang="en-US" b="1" dirty="0"/>
              <a:t>capacity to make real our creative thinking</a:t>
            </a:r>
            <a:r>
              <a:rPr lang="en-US" dirty="0"/>
              <a:t> is what we refer to as </a:t>
            </a:r>
            <a:r>
              <a:rPr lang="en-US" dirty="0">
                <a:solidFill>
                  <a:srgbClr val="FF0000"/>
                </a:solidFill>
              </a:rPr>
              <a:t>innovation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6B498-2864-D973-B01E-D03EDCDE3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485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E9023-097F-37DA-E740-C95B3DD7C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Innovation Cont’d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B19E1-5A27-4F92-620A-01A021070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Innovation</a:t>
            </a:r>
            <a:r>
              <a:rPr lang="en-US" dirty="0"/>
              <a:t> is all about </a:t>
            </a:r>
            <a:r>
              <a:rPr lang="en-US" b="1" dirty="0"/>
              <a:t>transforming creative ideas into products that are acceptable to the market.</a:t>
            </a:r>
            <a:r>
              <a:rPr lang="en-US" dirty="0"/>
              <a:t> </a:t>
            </a:r>
          </a:p>
          <a:p>
            <a:r>
              <a:rPr lang="en-US" dirty="0"/>
              <a:t>In other words, it is not all about being able to create a product, but </a:t>
            </a:r>
            <a:r>
              <a:rPr lang="en-US" b="1" dirty="0"/>
              <a:t>creating a product that has a market,</a:t>
            </a:r>
            <a:r>
              <a:rPr lang="en-US" dirty="0"/>
              <a:t> </a:t>
            </a:r>
            <a:r>
              <a:rPr lang="en-US" b="1" dirty="0"/>
              <a:t>meets the needs of the identified customers</a:t>
            </a:r>
            <a:r>
              <a:rPr lang="en-US" dirty="0"/>
              <a:t> referred to as the target market. </a:t>
            </a:r>
          </a:p>
          <a:p>
            <a:r>
              <a:rPr lang="en-US" dirty="0"/>
              <a:t>The product of i</a:t>
            </a:r>
            <a:r>
              <a:rPr lang="en-US" b="1" dirty="0"/>
              <a:t>nnovation should meet the needs of the target customers</a:t>
            </a:r>
            <a:r>
              <a:rPr lang="en-US" dirty="0"/>
              <a:t> for it </a:t>
            </a:r>
            <a:r>
              <a:rPr lang="en-US" b="1" dirty="0"/>
              <a:t>to be acceptable</a:t>
            </a:r>
            <a:r>
              <a:rPr lang="en-US" dirty="0"/>
              <a:t> to the market, and</a:t>
            </a:r>
            <a:r>
              <a:rPr lang="en-US" b="1" dirty="0"/>
              <a:t> attract an acceptable price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3B0E37-1DE7-5880-6A8A-EC8176B6F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687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THE SEARCH FOR NEW IDEAS: </a:t>
            </a:r>
            <a:br>
              <a:rPr lang="en-US" sz="3600" b="1" dirty="0"/>
            </a:br>
            <a:r>
              <a:rPr lang="en-US" sz="3600" b="1" dirty="0"/>
              <a:t>Idea, Opportunity and Opportunity recognition 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8286" y="2569028"/>
            <a:ext cx="10624457" cy="3715658"/>
          </a:xfrm>
        </p:spPr>
        <p:txBody>
          <a:bodyPr>
            <a:noAutofit/>
          </a:bodyPr>
          <a:lstStyle/>
          <a:p>
            <a:r>
              <a:rPr lang="en-US" sz="2800" dirty="0">
                <a:latin typeface="Book Antiqua" pitchFamily="18" charset="0"/>
              </a:rPr>
              <a:t>An idea is a thought, an impression, or a notion. It may or may not meet the criteria of an opportunity.</a:t>
            </a:r>
          </a:p>
          <a:p>
            <a:endParaRPr lang="en-US" sz="2800" dirty="0">
              <a:latin typeface="Book Antiqua" pitchFamily="18" charset="0"/>
            </a:endParaRPr>
          </a:p>
          <a:p>
            <a:pPr algn="just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Book Antiqua" pitchFamily="18" charset="0"/>
              </a:rPr>
              <a:t>Opportunities are ideas that have commercial potentials.</a:t>
            </a:r>
          </a:p>
          <a:p>
            <a:pPr algn="just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>
              <a:latin typeface="Book Antiqua" pitchFamily="18" charset="0"/>
            </a:endParaRPr>
          </a:p>
          <a:p>
            <a:pPr algn="just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>
                <a:latin typeface="Book Antiqua" pitchFamily="18" charset="0"/>
              </a:rPr>
              <a:t>An opportunity is a favorable set of circumstances that creates the need for a new product, service, or business idea.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185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note: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spcAft>
                <a:spcPts val="0"/>
              </a:spcAft>
              <a:buNone/>
              <a:defRPr/>
            </a:pPr>
            <a:endParaRPr lang="en-US" sz="2800" dirty="0">
              <a:latin typeface="Book Antiqua" pitchFamily="18" charset="0"/>
            </a:endParaRPr>
          </a:p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sz="2800" dirty="0">
                <a:latin typeface="Book Antiqua" pitchFamily="18" charset="0"/>
              </a:rPr>
              <a:t>The difference between an opportunity and an idea is that:</a:t>
            </a:r>
          </a:p>
          <a:p>
            <a:pPr lvl="1" algn="just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>
                <a:latin typeface="Book Antiqua" pitchFamily="18" charset="0"/>
              </a:rPr>
              <a:t>An idea is “Something imagined or pictured in the mind”. While opportunities are idea with potential commercial values. Therefore, an idea may or may not represent an opportunity. 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830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Book Antiqua" pitchFamily="18" charset="0"/>
              </a:rPr>
              <a:t>Components of An Opportunity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6913" y="2336800"/>
            <a:ext cx="9187543" cy="3962400"/>
          </a:xfrm>
          <a:noFill/>
        </p:spPr>
      </p:pic>
    </p:spTree>
    <p:extLst>
      <p:ext uri="{BB962C8B-B14F-4D97-AF65-F5344CB8AC3E}">
        <p14:creationId xmlns:p14="http://schemas.microsoft.com/office/powerpoint/2010/main" val="3801921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Entrepreneurial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700" dirty="0"/>
              <a:t>Opportunities come from many sources</a:t>
            </a:r>
          </a:p>
          <a:p>
            <a:pPr lvl="1"/>
            <a:r>
              <a:rPr lang="en-US" sz="2700" dirty="0"/>
              <a:t>Start-ups</a:t>
            </a:r>
          </a:p>
          <a:p>
            <a:pPr lvl="2"/>
            <a:r>
              <a:rPr lang="en-US" sz="2700" dirty="0"/>
              <a:t>Current or past work experiences</a:t>
            </a:r>
          </a:p>
          <a:p>
            <a:pPr lvl="2"/>
            <a:r>
              <a:rPr lang="en-US" sz="2700" dirty="0"/>
              <a:t>Hobbies that grow into businesses or lead to inventions</a:t>
            </a:r>
          </a:p>
          <a:p>
            <a:pPr lvl="2"/>
            <a:r>
              <a:rPr lang="en-US" sz="2700" dirty="0"/>
              <a:t>Suggestions by friends or family</a:t>
            </a:r>
          </a:p>
          <a:p>
            <a:pPr lvl="2"/>
            <a:r>
              <a:rPr lang="en-US" sz="2700" dirty="0"/>
              <a:t>Chance events</a:t>
            </a:r>
          </a:p>
          <a:p>
            <a:pPr lvl="2"/>
            <a:r>
              <a:rPr lang="en-US" sz="2700" dirty="0"/>
              <a:t>Change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171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Entrepreneurial Opportunities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700" dirty="0"/>
              <a:t>Opportunities come from many sources</a:t>
            </a:r>
          </a:p>
          <a:p>
            <a:pPr lvl="1"/>
            <a:r>
              <a:rPr lang="en-US" sz="2700" dirty="0"/>
              <a:t>Established firms</a:t>
            </a:r>
          </a:p>
          <a:p>
            <a:pPr lvl="2"/>
            <a:r>
              <a:rPr lang="en-US" sz="2700" dirty="0"/>
              <a:t>Needs of existing customers</a:t>
            </a:r>
          </a:p>
          <a:p>
            <a:pPr lvl="2"/>
            <a:r>
              <a:rPr lang="en-US" sz="2700" dirty="0"/>
              <a:t>Suggestions by suppliers</a:t>
            </a:r>
          </a:p>
          <a:p>
            <a:pPr lvl="2"/>
            <a:r>
              <a:rPr lang="en-US" sz="2700" dirty="0"/>
              <a:t>Technological developments that lead to new advances</a:t>
            </a:r>
          </a:p>
          <a:p>
            <a:pPr lvl="2"/>
            <a:r>
              <a:rPr lang="en-US" sz="2700" dirty="0"/>
              <a:t>Change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067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Opportunity Identification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0" y="2510971"/>
            <a:ext cx="10711544" cy="3846286"/>
          </a:xfrm>
        </p:spPr>
        <p:txBody>
          <a:bodyPr>
            <a:noAutofit/>
          </a:bodyPr>
          <a:lstStyle/>
          <a:p>
            <a:r>
              <a:rPr lang="en-US" sz="2800" dirty="0"/>
              <a:t>Opportunity identification is central to entrepreneurship and involves:</a:t>
            </a:r>
          </a:p>
          <a:p>
            <a:pPr lvl="1"/>
            <a:r>
              <a:rPr lang="en-US" sz="2400" dirty="0"/>
              <a:t>The creative pursuit of ideas</a:t>
            </a:r>
          </a:p>
          <a:p>
            <a:pPr lvl="1"/>
            <a:r>
              <a:rPr lang="en-US" sz="2400" dirty="0"/>
              <a:t>The innovation process</a:t>
            </a:r>
          </a:p>
          <a:p>
            <a:r>
              <a:rPr lang="en-US" sz="2800" dirty="0"/>
              <a:t>The first step for any entrepreneur is the identification of a “good idea.”</a:t>
            </a:r>
          </a:p>
          <a:p>
            <a:pPr lvl="1"/>
            <a:r>
              <a:rPr lang="en-US" sz="2400" dirty="0"/>
              <a:t>The search for good ideas is never easy.</a:t>
            </a:r>
          </a:p>
          <a:p>
            <a:pPr lvl="1"/>
            <a:r>
              <a:rPr lang="en-US" sz="2400" dirty="0"/>
              <a:t>Opportunity recognition can lead to both personal and societal wealth.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99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492F8-82FD-DA2F-EB2B-8AE9F4827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Entrepreneurial Opportunities in Green and Renewable Energy for Young People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0E9CE-0143-52FD-5DA3-632484409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558" y="2556931"/>
            <a:ext cx="9922039" cy="3543079"/>
          </a:xfrm>
        </p:spPr>
        <p:txBody>
          <a:bodyPr>
            <a:normAutofit/>
          </a:bodyPr>
          <a:lstStyle/>
          <a:p>
            <a:r>
              <a:rPr lang="en-US" b="1" dirty="0"/>
              <a:t>Solar Energy Development -</a:t>
            </a:r>
            <a:r>
              <a:rPr lang="en-US" dirty="0"/>
              <a:t> Nigeria has abundant sunlight throughout the year, creating a major opportunity for large-scale solar farms, rooftop solar systems, and solar mini-grids. Solar energy can help address electricity shortages, especially in rural and off-grid communities.</a:t>
            </a:r>
          </a:p>
          <a:p>
            <a:r>
              <a:rPr lang="en-US" b="1" dirty="0"/>
              <a:t>Mini-Grid and Off-Grid Electrification -</a:t>
            </a:r>
            <a:r>
              <a:rPr lang="en-US" dirty="0"/>
              <a:t> Many rural areas in Nigeria remain without access to reliable electricity. This creates opportunities for entrepreneurs and investors to develop renewable energy mini-grids and off-grid power systems using solar, small hydro, or hybrid solutions to serve underserved communities.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B82E0-5A08-7EFE-D249-F5282AA67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620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23FFB-CE50-C366-E086-59F5D9443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Entrepreneurial Opportunities in Green and Renewable Energy for Young People ….Cont’d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4A236-B050-9354-8578-79191E905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431" y="2382253"/>
            <a:ext cx="10479505" cy="3705725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/>
              <a:t>Renewable Energy Startups and Innovation -</a:t>
            </a:r>
            <a:r>
              <a:rPr lang="en-US" sz="2800" dirty="0"/>
              <a:t> The renewable energy sector provides opportunities for innovative startups working in areas such as solar home systems, energy storage, smart grids, and clean energy financing models like pay-as-you-go solar solutions.</a:t>
            </a:r>
          </a:p>
          <a:p>
            <a:r>
              <a:rPr lang="en-US" sz="2800" b="1" dirty="0"/>
              <a:t>Job Creation, Green Recycle and Green Skills Development -</a:t>
            </a:r>
            <a:r>
              <a:rPr lang="en-US" sz="2800" dirty="0"/>
              <a:t> Growth in renewable energy can generate employment opportunities in manufacturing, installation, maintenance, research, and technical services. This also creates opportunities for training programs in green technologies and renewable energy engineering.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E0D11D-706B-3C3E-8DF3-8BA4169AB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456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5174F-63C3-A789-3AC4-4A69BFCE3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982132"/>
            <a:ext cx="9881935" cy="130386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Entrepreneurial Opportunities in Green and Renewable Energy for Young People ….Cont’d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D371B-0865-1847-799B-0333383C7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91468"/>
          </a:xfrm>
        </p:spPr>
        <p:txBody>
          <a:bodyPr>
            <a:normAutofit/>
          </a:bodyPr>
          <a:lstStyle/>
          <a:p>
            <a:r>
              <a:rPr lang="en-US" b="1" dirty="0"/>
              <a:t>Investment and Public–Private Partnerships - </a:t>
            </a:r>
            <a:r>
              <a:rPr lang="en-US" dirty="0"/>
              <a:t>Nigeria’s renewable energy sector offers strong opportunities for domestic and foreign investment, particularly through public–private partnerships (PPPs), international climate finance, and development programs supporting clean energy projects.</a:t>
            </a:r>
          </a:p>
          <a:p>
            <a:r>
              <a:rPr lang="en-US" b="1" dirty="0"/>
              <a:t>Green &amp; Renewable Energy Advocacy, Research &amp; Policy Making- </a:t>
            </a:r>
            <a:r>
              <a:rPr lang="en-US" dirty="0"/>
              <a:t>The</a:t>
            </a:r>
            <a:r>
              <a:rPr lang="en-US" b="1" dirty="0"/>
              <a:t> </a:t>
            </a:r>
            <a:r>
              <a:rPr lang="en-US" dirty="0"/>
              <a:t>Nigeria’s renewable energy sector is still emerging with lots of research, advocacy and policy gap. Young people can develop a passion for research and advocacy in this sector. Through a formidable voice, social innovation can erupt which can shift policy target over time.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20B7D5-3B47-AC54-BA9E-C50FCB7A3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257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599" y="638630"/>
            <a:ext cx="10014857" cy="164737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Qualities of a Creative Person</a:t>
            </a:r>
            <a:br>
              <a:rPr lang="en-GB" b="1" dirty="0"/>
            </a:br>
            <a:r>
              <a:rPr lang="en-GB" sz="3200" dirty="0"/>
              <a:t>According to him, (</a:t>
            </a:r>
            <a:r>
              <a:rPr lang="en-GB" sz="3200" dirty="0" err="1"/>
              <a:t>Golder</a:t>
            </a:r>
            <a:r>
              <a:rPr lang="en-GB" sz="3200" dirty="0"/>
              <a:t> 2009) People who exhibit creative behaviour do these: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9257" y="2452914"/>
            <a:ext cx="10769600" cy="3991429"/>
          </a:xfrm>
        </p:spPr>
        <p:txBody>
          <a:bodyPr>
            <a:noAutofit/>
          </a:bodyPr>
          <a:lstStyle/>
          <a:p>
            <a:r>
              <a:rPr lang="en-GB" dirty="0"/>
              <a:t>challenge the </a:t>
            </a:r>
            <a:r>
              <a:rPr lang="en-GB" i="1" dirty="0"/>
              <a:t>status quo - </a:t>
            </a:r>
            <a:r>
              <a:rPr lang="en-GB" dirty="0"/>
              <a:t>confront assumptions</a:t>
            </a:r>
            <a:r>
              <a:rPr lang="en-US" dirty="0"/>
              <a:t>   </a:t>
            </a:r>
            <a:r>
              <a:rPr lang="en-US" b="1" dirty="0"/>
              <a:t>0</a:t>
            </a:r>
            <a:r>
              <a:rPr lang="en-US" dirty="0"/>
              <a:t> </a:t>
            </a:r>
            <a:r>
              <a:rPr lang="en-GB" dirty="0"/>
              <a:t>exhibit curiosity   </a:t>
            </a:r>
            <a:r>
              <a:rPr lang="en-US" b="1" dirty="0"/>
              <a:t>0</a:t>
            </a:r>
            <a:r>
              <a:rPr lang="en-US" dirty="0"/>
              <a:t> </a:t>
            </a:r>
            <a:r>
              <a:rPr lang="en-GB" dirty="0"/>
              <a:t>tend to think visually </a:t>
            </a:r>
            <a:r>
              <a:rPr lang="en-US" b="1" dirty="0"/>
              <a:t>0</a:t>
            </a:r>
            <a:r>
              <a:rPr lang="en-US" dirty="0"/>
              <a:t> </a:t>
            </a:r>
            <a:r>
              <a:rPr lang="en-GB" dirty="0"/>
              <a:t>are able to cope with paradoxes</a:t>
            </a:r>
            <a:r>
              <a:rPr lang="en-US" dirty="0"/>
              <a:t>  </a:t>
            </a:r>
            <a:r>
              <a:rPr lang="en-US" b="1" dirty="0"/>
              <a:t>0</a:t>
            </a:r>
            <a:r>
              <a:rPr lang="en-US" dirty="0"/>
              <a:t> </a:t>
            </a:r>
            <a:r>
              <a:rPr lang="en-GB" dirty="0"/>
              <a:t>look beyond the first ‘right idea’</a:t>
            </a:r>
            <a:endParaRPr lang="en-US" dirty="0"/>
          </a:p>
          <a:p>
            <a:pPr lvl="0"/>
            <a:r>
              <a:rPr lang="en-GB" dirty="0"/>
              <a:t>like to investigate new possibilities</a:t>
            </a:r>
            <a:r>
              <a:rPr lang="en-US" dirty="0"/>
              <a:t>  </a:t>
            </a:r>
            <a:r>
              <a:rPr lang="en-US" b="1" dirty="0"/>
              <a:t>0</a:t>
            </a:r>
            <a:r>
              <a:rPr lang="en-US" dirty="0"/>
              <a:t> </a:t>
            </a:r>
            <a:r>
              <a:rPr lang="en-GB" dirty="0"/>
              <a:t>tend to take the initiative in most matters</a:t>
            </a:r>
            <a:endParaRPr lang="en-US" dirty="0"/>
          </a:p>
          <a:p>
            <a:pPr lvl="0"/>
            <a:r>
              <a:rPr lang="en-GB" dirty="0"/>
              <a:t>are highly imaginative</a:t>
            </a:r>
            <a:r>
              <a:rPr lang="en-US" dirty="0"/>
              <a:t> </a:t>
            </a:r>
            <a:r>
              <a:rPr lang="en-US" b="1" dirty="0"/>
              <a:t>0</a:t>
            </a:r>
            <a:r>
              <a:rPr lang="en-US" dirty="0"/>
              <a:t> </a:t>
            </a:r>
            <a:r>
              <a:rPr lang="en-GB" dirty="0"/>
              <a:t>are future-orientated </a:t>
            </a:r>
            <a:r>
              <a:rPr lang="en-GB" b="1" dirty="0"/>
              <a:t>0</a:t>
            </a:r>
            <a:r>
              <a:rPr lang="en-GB" dirty="0"/>
              <a:t> see possibilities within the seemingly impossible </a:t>
            </a:r>
            <a:r>
              <a:rPr lang="en-GB" b="1" dirty="0"/>
              <a:t>0</a:t>
            </a:r>
            <a:r>
              <a:rPr lang="en-GB" dirty="0"/>
              <a:t> are not afraid of taking risks  </a:t>
            </a:r>
            <a:r>
              <a:rPr lang="en-US" b="1" dirty="0"/>
              <a:t>0</a:t>
            </a:r>
            <a:r>
              <a:rPr lang="en-US" dirty="0"/>
              <a:t> </a:t>
            </a:r>
            <a:r>
              <a:rPr lang="en-GB" dirty="0"/>
              <a:t>are prepared to make mistakes</a:t>
            </a:r>
            <a:endParaRPr lang="en-US" dirty="0"/>
          </a:p>
          <a:p>
            <a:pPr lvl="0"/>
            <a:r>
              <a:rPr lang="en-US" b="1" dirty="0"/>
              <a:t>0</a:t>
            </a:r>
            <a:r>
              <a:rPr lang="en-US" dirty="0"/>
              <a:t> </a:t>
            </a:r>
            <a:r>
              <a:rPr lang="en-GB" dirty="0"/>
              <a:t>are adaptable to different work environments</a:t>
            </a:r>
            <a:r>
              <a:rPr lang="en-US" dirty="0"/>
              <a:t> 0</a:t>
            </a:r>
            <a:r>
              <a:rPr lang="en-GB" dirty="0"/>
              <a:t>are adaptable to changing circumstances </a:t>
            </a:r>
            <a:r>
              <a:rPr lang="en-GB" b="1" dirty="0"/>
              <a:t>0</a:t>
            </a:r>
            <a:r>
              <a:rPr lang="en-GB" dirty="0"/>
              <a:t> see relationships between seemingly disconnected elements</a:t>
            </a:r>
            <a:r>
              <a:rPr lang="en-US" dirty="0"/>
              <a:t> </a:t>
            </a:r>
          </a:p>
          <a:p>
            <a:r>
              <a:rPr lang="en-GB" dirty="0"/>
              <a:t>distil unusual ideas down to their underlying principles are able to spot underlying patterns in events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859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78968-76FF-1835-F9AC-953B501F8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4F97C-2CAB-D6B5-245A-1E569F29F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147" y="2406316"/>
            <a:ext cx="10575758" cy="384208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 strengthen Nigeria’s energy ecosystem thereby developing the energy sector, it is essential to address institutional knowledge gaps that hinder innovation and business development in the subsector especially among young people.</a:t>
            </a:r>
          </a:p>
          <a:p>
            <a:r>
              <a:rPr lang="en-US" dirty="0"/>
              <a:t>Bridging this knowledge gaps in Nigeria’s renewable energy sector requires stronger capacity building for policymakers and regulators, improved institutional coordination, and greater investment in research and data systems.</a:t>
            </a:r>
          </a:p>
          <a:p>
            <a:r>
              <a:rPr lang="en-US" dirty="0"/>
              <a:t>By investing in capacity building, evidence-based policymaking, regulatory reforms, and stronger institutional coordination, Nigeria can create a more enabling environment for energy entrepreneurs and innovation, thereby accelerating economic diversification and sustainable development.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A718FC-33B9-B0CF-B146-43C0DE1EB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875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97832"/>
            <a:ext cx="9601196" cy="1588167"/>
          </a:xfrm>
        </p:spPr>
        <p:txBody>
          <a:bodyPr>
            <a:normAutofit/>
          </a:bodyPr>
          <a:lstStyle/>
          <a:p>
            <a:r>
              <a:rPr lang="en-US" sz="8000" dirty="0"/>
              <a:t>Q&amp;A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995862"/>
            <a:ext cx="9601196" cy="28800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200" dirty="0"/>
              <a:t>						Thank You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101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8548</TotalTime>
  <Words>1136</Words>
  <Application>Microsoft Office PowerPoint</Application>
  <PresentationFormat>Widescreen</PresentationFormat>
  <Paragraphs>97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Book Antiqua</vt:lpstr>
      <vt:lpstr>Calibri</vt:lpstr>
      <vt:lpstr>Garamond</vt:lpstr>
      <vt:lpstr>Times New Roman</vt:lpstr>
      <vt:lpstr>Organic</vt:lpstr>
      <vt:lpstr>Creativity, Innovation, Entrepreneurial Opportunities in Renewable Energy</vt:lpstr>
      <vt:lpstr>CREATIVITY</vt:lpstr>
      <vt:lpstr>CREATIVITY</vt:lpstr>
      <vt:lpstr>Innovation</vt:lpstr>
      <vt:lpstr>Innovation Cont’d</vt:lpstr>
      <vt:lpstr>THE SEARCH FOR NEW IDEAS:  Idea, Opportunity and Opportunity recognition </vt:lpstr>
      <vt:lpstr>Things to note:</vt:lpstr>
      <vt:lpstr>Components of An Opportunity</vt:lpstr>
      <vt:lpstr>Entrepreneurial Opportunities</vt:lpstr>
      <vt:lpstr>Entrepreneurial Opportunities Cont’d</vt:lpstr>
      <vt:lpstr>Opportunity Identification</vt:lpstr>
      <vt:lpstr>Entrepreneurial Opportunities in Green and Renewable Energy for Young People</vt:lpstr>
      <vt:lpstr>Entrepreneurial Opportunities in Green and Renewable Energy for Young People ….Cont’d</vt:lpstr>
      <vt:lpstr>Entrepreneurial Opportunities in Green and Renewable Energy for Young People ….Cont’d</vt:lpstr>
      <vt:lpstr>Qualities of a Creative Person According to him, (Golder 2009) People who exhibit creative behaviour do these:</vt:lpstr>
      <vt:lpstr>Conclusion</vt:lpstr>
      <vt:lpstr>Q&amp;A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</dc:title>
  <dc:creator>JOHN SILAS</dc:creator>
  <cp:lastModifiedBy>Adebayo, Olugbenga</cp:lastModifiedBy>
  <cp:revision>219</cp:revision>
  <cp:lastPrinted>2016-10-11T11:54:43Z</cp:lastPrinted>
  <dcterms:created xsi:type="dcterms:W3CDTF">2015-01-08T06:03:07Z</dcterms:created>
  <dcterms:modified xsi:type="dcterms:W3CDTF">2026-06-03T11:08:26Z</dcterms:modified>
</cp:coreProperties>
</file>